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69A"/>
    <a:srgbClr val="003399"/>
    <a:srgbClr val="0033CC"/>
    <a:srgbClr val="4A6FC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48" autoAdjust="0"/>
  </p:normalViewPr>
  <p:slideViewPr>
    <p:cSldViewPr snapToGrid="0">
      <p:cViewPr varScale="1">
        <p:scale>
          <a:sx n="138" d="100"/>
          <a:sy n="138" d="100"/>
        </p:scale>
        <p:origin x="83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50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0D0906-92CE-453A-BC33-F6578F21A1AA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7B31C9-535B-4170-A95F-BCE6191F9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AF7630-F502-4574-A4D6-F467C41BF0B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5AAAD1-2054-49CF-B996-BAF9F61C5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D1-2054-49CF-B996-BAF9F61C58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D1-2054-49CF-B996-BAF9F61C58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1264446"/>
            <a:ext cx="7772400" cy="110251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556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525" y="-3175"/>
            <a:ext cx="9153525" cy="641350"/>
          </a:xfrm>
          <a:prstGeom prst="rect">
            <a:avLst/>
          </a:prstGeom>
          <a:solidFill>
            <a:srgbClr val="0556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57225" y="-3569"/>
            <a:ext cx="7810500" cy="63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ahoma" pitchFamily="34" charset="0"/>
              </a:rPr>
              <a:t>Massachusetts Water Resources Authority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" y="-12192"/>
            <a:ext cx="665127" cy="659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41350"/>
          </a:xfrm>
          <a:prstGeom prst="rect">
            <a:avLst/>
          </a:prstGeom>
          <a:solidFill>
            <a:srgbClr val="0556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7" y="1019175"/>
            <a:ext cx="7334251" cy="357544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5569A"/>
                </a:solidFill>
              </a:defRPr>
            </a:lvl1pPr>
            <a:lvl2pPr>
              <a:defRPr sz="2000">
                <a:solidFill>
                  <a:srgbClr val="05569A"/>
                </a:solidFill>
              </a:defRPr>
            </a:lvl2pPr>
            <a:lvl3pPr>
              <a:defRPr sz="2000">
                <a:solidFill>
                  <a:srgbClr val="05569A"/>
                </a:solidFill>
              </a:defRPr>
            </a:lvl3pPr>
            <a:lvl4pPr>
              <a:defRPr sz="2000">
                <a:solidFill>
                  <a:srgbClr val="05569A"/>
                </a:solidFill>
              </a:defRPr>
            </a:lvl4pPr>
            <a:lvl5pPr>
              <a:defRPr sz="2000">
                <a:solidFill>
                  <a:srgbClr val="0556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4869657"/>
            <a:ext cx="552450" cy="273844"/>
          </a:xfrm>
        </p:spPr>
        <p:txBody>
          <a:bodyPr/>
          <a:lstStyle>
            <a:lvl1pPr>
              <a:defRPr sz="1000">
                <a:solidFill>
                  <a:srgbClr val="003399"/>
                </a:solidFill>
              </a:defRPr>
            </a:lvl1pPr>
          </a:lstStyle>
          <a:p>
            <a:fld id="{0CD71BF2-E6F7-4D4A-A90C-4C9E53F3D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6" y="0"/>
            <a:ext cx="8210550" cy="632221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Arial Black" panose="020B0A04020102020204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" y="-12192"/>
            <a:ext cx="665127" cy="6593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3A65-B9E5-4EC0-A794-16B02260ABCE}" type="datetime1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1BF2-E6F7-4D4A-A90C-4C9E53F3D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wra.com/" TargetMode="External"/><Relationship Id="rId2" Type="http://schemas.openxmlformats.org/officeDocument/2006/relationships/hyperlink" Target="mailto:troy.wall@mw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56 Water Main – Lynn and Revere </a:t>
            </a:r>
            <a:b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(MWRA Contract 7486)</a:t>
            </a:r>
            <a:b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Saugus River Crossing Project</a:t>
            </a:r>
            <a:endParaRPr 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3" y="3619502"/>
            <a:ext cx="547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569A"/>
                </a:solidFill>
                <a:latin typeface="Tahoma" pitchFamily="34" charset="0"/>
                <a:cs typeface="Tahoma" pitchFamily="34" charset="0"/>
              </a:rPr>
              <a:t>August 26, 2025</a:t>
            </a:r>
          </a:p>
          <a:p>
            <a:pPr algn="ctr"/>
            <a:r>
              <a:rPr lang="en-US" b="1" dirty="0">
                <a:solidFill>
                  <a:srgbClr val="05569A"/>
                </a:solidFill>
                <a:latin typeface="Tahoma" pitchFamily="34" charset="0"/>
                <a:cs typeface="Tahoma" pitchFamily="34" charset="0"/>
              </a:rPr>
              <a:t>6:30PM</a:t>
            </a:r>
          </a:p>
          <a:p>
            <a:pPr algn="ctr"/>
            <a:r>
              <a:rPr lang="en-US" b="1" dirty="0">
                <a:solidFill>
                  <a:srgbClr val="05569A"/>
                </a:solidFill>
                <a:latin typeface="Tahoma" pitchFamily="34" charset="0"/>
                <a:cs typeface="Tahoma" pitchFamily="34" charset="0"/>
              </a:rPr>
              <a:t>Point of Pines Yacht Club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4566"/>
            <a:ext cx="9144000" cy="44489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SzPts val="1600"/>
              <a:buNone/>
            </a:pPr>
            <a:r>
              <a:rPr lang="en-US" b="1" u="sng" dirty="0"/>
              <a:t>About This Project</a:t>
            </a:r>
          </a:p>
          <a:p>
            <a:pPr>
              <a:buSzPts val="1600"/>
              <a:buFont typeface="Arial"/>
              <a:buChar char="•"/>
            </a:pPr>
            <a:r>
              <a:rPr lang="en-US" b="1" dirty="0"/>
              <a:t>Project will improve water distribution service within the Northern High Service Zone by replacing a portion of the Section 56 pipeline, which was previously attached to the General Edwards Bridge but was removed in 2018 due to severe corrosion.</a:t>
            </a:r>
          </a:p>
          <a:p>
            <a:pPr>
              <a:buSzPts val="1600"/>
              <a:buFont typeface="Arial"/>
              <a:buChar char="•"/>
            </a:pPr>
            <a:r>
              <a:rPr lang="en-US" b="1" dirty="0"/>
              <a:t>Prior to removal, it provided critical redundancy for the region, including the Point of Pines neighborhood.</a:t>
            </a:r>
          </a:p>
          <a:p>
            <a:pPr>
              <a:buSzPts val="1600"/>
              <a:buFont typeface="Arial"/>
              <a:buChar char="•"/>
            </a:pPr>
            <a:endParaRPr lang="en-US" sz="1100" dirty="0"/>
          </a:p>
          <a:p>
            <a:pPr marL="0" indent="0" algn="ctr">
              <a:buSzPts val="1600"/>
              <a:buNone/>
            </a:pPr>
            <a:r>
              <a:rPr lang="en-US" b="1" u="sng" dirty="0"/>
              <a:t>Summary of Scope of Work in Revere</a:t>
            </a:r>
          </a:p>
          <a:p>
            <a:pPr marL="0" indent="0">
              <a:buSzPts val="1600"/>
              <a:buNone/>
            </a:pPr>
            <a:r>
              <a:rPr lang="en-US" b="1" dirty="0"/>
              <a:t>Work will be performed by Bond Civil &amp; Utility Construction in Medford, MA. Major components of the project are as follows:</a:t>
            </a:r>
          </a:p>
          <a:p>
            <a:pPr marL="0" indent="0">
              <a:buSzPts val="1600"/>
              <a:buNone/>
            </a:pPr>
            <a:endParaRPr lang="en-US" sz="1100" b="1" dirty="0"/>
          </a:p>
          <a:p>
            <a:pPr>
              <a:buSzPts val="1600"/>
              <a:buFont typeface="Arial"/>
              <a:buChar char="•"/>
            </a:pPr>
            <a:r>
              <a:rPr lang="en-US" b="1" dirty="0"/>
              <a:t>The installation of a 24-inch water main under the Saugus River using HDD methods from Hanson Street in Lynn to the Point of Pines Yacht Club’s parking lot.</a:t>
            </a:r>
          </a:p>
          <a:p>
            <a:pPr>
              <a:buSzPts val="1600"/>
              <a:buFont typeface="Arial"/>
              <a:buChar char="•"/>
            </a:pPr>
            <a:r>
              <a:rPr lang="en-US" b="1" dirty="0"/>
              <a:t>The installation of a 24-inch water main including associated infrastructure along Rice Avenue in Revere between the yacht club’s parking lot to the existing Section 56 pipeline on the Route 1A northbound onramp; and,</a:t>
            </a:r>
          </a:p>
          <a:p>
            <a:pPr>
              <a:buSzPts val="1600"/>
              <a:buFont typeface="Arial"/>
              <a:buChar char="•"/>
            </a:pPr>
            <a:r>
              <a:rPr lang="en-US" b="1" dirty="0"/>
              <a:t>Road reconstruction, pavement restoration, and sidewalk reconstruction.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BF2-E6F7-4D4A-A90C-4C9E53F3D1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66389-010C-55EE-9096-24655D92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6" y="880630"/>
            <a:ext cx="1794025" cy="3575448"/>
          </a:xfrm>
        </p:spPr>
        <p:txBody>
          <a:bodyPr>
            <a:normAutofit/>
          </a:bodyPr>
          <a:lstStyle/>
          <a:p>
            <a:r>
              <a:rPr lang="en-US" sz="1600" b="1" dirty="0"/>
              <a:t>HDD Route from Hanson Street in Lynn to POPYC in Revere (yellow dotted line).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964D0-8224-A710-81FF-7AEC76E1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BF2-E6F7-4D4A-A90C-4C9E53F3D1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91059E-B7E0-31FA-38E5-84CB543C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9AEFA-66B8-CA7C-5C4F-A5F6C7938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11" y="733521"/>
            <a:ext cx="6813701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9365F-18FB-1BBE-0367-A10EEDA49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" y="817418"/>
            <a:ext cx="8833139" cy="4052239"/>
          </a:xfrm>
        </p:spPr>
        <p:txBody>
          <a:bodyPr>
            <a:normAutofit lnSpcReduction="10000"/>
          </a:bodyPr>
          <a:lstStyle/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 Monday, September 15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work is expected to begin on Rice Avenue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Work is expected to take approximately 8 to 10 weeks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 Rice Avenue Detour will be in place during work hours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detour will be lifted during non-work hours (nights and weekends)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 completed, temporary roadway paving will be conducted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Rice Ave hours of construction: 8:00AM-5:00PM; Monday through Friday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 Monday, November 10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(or shortly thereafter) the contractor is expected to mobilize to the Point of Pines Yacht Club to prepare and start the HDD work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Work is anticipated to be completed by March 2026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 Spring 2026, Rice Avenue will be repaired (paving operations must wait approximately 90 days in order for the ground to settle)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DF03B-3E40-C4D4-D672-F7564568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BF2-E6F7-4D4A-A90C-4C9E53F3D16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FE151B-5B0F-F2AE-F312-603E68E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Work Schedule</a:t>
            </a:r>
          </a:p>
        </p:txBody>
      </p:sp>
    </p:spTree>
    <p:extLst>
      <p:ext uri="{BB962C8B-B14F-4D97-AF65-F5344CB8AC3E}">
        <p14:creationId xmlns:p14="http://schemas.microsoft.com/office/powerpoint/2010/main" val="335307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00CBE2-B99A-D0AB-0A1C-2DF4541F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8" y="908338"/>
            <a:ext cx="1665141" cy="1599335"/>
          </a:xfrm>
        </p:spPr>
        <p:txBody>
          <a:bodyPr>
            <a:normAutofit/>
          </a:bodyPr>
          <a:lstStyle/>
          <a:p>
            <a:r>
              <a:rPr lang="en-US" sz="1600" b="1" dirty="0"/>
              <a:t>Detour on Rice Avenue for the first part of the roadway 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5778C-93BB-9482-48D8-5E8B6017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BF2-E6F7-4D4A-A90C-4C9E53F3D1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F0F1EB-A3C3-745B-3ABD-FFE85B95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Maps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F6C9B-659E-660E-B9C0-31568B7B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71" y="670577"/>
            <a:ext cx="6553135" cy="44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5E92EE-7DF7-281A-E72F-F798404A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05" y="1019175"/>
            <a:ext cx="1734413" cy="1793298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Detour on Rice Avenue for the second part of the roadway 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02EF10-480F-E1BD-1410-EBCF093C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BF2-E6F7-4D4A-A90C-4C9E53F3D16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04FA74-0642-C136-8D43-77FFF8B0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Maps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1E54A-3D04-C6F7-5F00-A8F9B683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8" y="651068"/>
            <a:ext cx="6560824" cy="44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7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D1493-EF44-DA31-77D3-3E5C0D030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87" y="874998"/>
            <a:ext cx="4172813" cy="35584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Troy Wall: 617-305-5762  </a:t>
            </a:r>
            <a:r>
              <a:rPr lang="en-US" b="1" dirty="0">
                <a:hlinkClick r:id="rId2"/>
              </a:rPr>
              <a:t>troy.wall@mwra.com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or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Visit the project page on </a:t>
            </a:r>
            <a:r>
              <a:rPr lang="en-US" b="1" dirty="0">
                <a:hlinkClick r:id="rId3"/>
              </a:rPr>
              <a:t>www.mwra.com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or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Receive text and/or email notifications through the MWRA’s Everbridge system by visiting </a:t>
            </a:r>
            <a:r>
              <a:rPr lang="en-US" b="1" dirty="0">
                <a:hlinkClick r:id="rId3"/>
              </a:rPr>
              <a:t>www.MWRA.com</a:t>
            </a:r>
            <a:r>
              <a:rPr lang="en-US" b="1" dirty="0"/>
              <a:t>, then scrolling to the bottom of the page, and click “Follow Us”. Once there, visitors can “Sign Up for MWRA Notifications” and then choose the Lynn and Revere: Section 56 Saugus River project.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13CED7-94DC-09C2-866E-60AE358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BF2-E6F7-4D4A-A90C-4C9E53F3D1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FD1C83-9642-34B8-0A1F-D8EF606E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54689-F15D-E909-3A1E-C6CBC088F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404" y="686506"/>
            <a:ext cx="3515560" cy="41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0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93486-35CA-05D6-3810-618B3FDC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136" y="1906677"/>
            <a:ext cx="4121727" cy="844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BB3FC-2C78-A4AE-5E90-5523A36F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BF2-E6F7-4D4A-A90C-4C9E53F3D1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3446F5-3393-366F-B4EC-DE7E2FC7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4116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483</Words>
  <Application>Microsoft Office PowerPoint</Application>
  <PresentationFormat>On-screen Show (16:9)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Tahoma</vt:lpstr>
      <vt:lpstr>Office Theme</vt:lpstr>
      <vt:lpstr>Section 56 Water Main – Lynn and Revere  (MWRA Contract 7486)  Saugus River Crossing Project</vt:lpstr>
      <vt:lpstr>Project Overview</vt:lpstr>
      <vt:lpstr>Project Overview</vt:lpstr>
      <vt:lpstr>Project Work Schedule</vt:lpstr>
      <vt:lpstr>Detour Maps</vt:lpstr>
      <vt:lpstr>Detour Maps</vt:lpstr>
      <vt:lpstr>For More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MWRA</dc:creator>
  <cp:lastModifiedBy>Wall, Troy</cp:lastModifiedBy>
  <cp:revision>55</cp:revision>
  <cp:lastPrinted>2025-08-26T14:30:52Z</cp:lastPrinted>
  <dcterms:created xsi:type="dcterms:W3CDTF">2013-05-22T17:56:29Z</dcterms:created>
  <dcterms:modified xsi:type="dcterms:W3CDTF">2025-08-26T15:12:17Z</dcterms:modified>
</cp:coreProperties>
</file>